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3"/>
  </p:handoutMasterIdLst>
  <p:sldIdLst>
    <p:sldId id="257" r:id="rId2"/>
  </p:sldIdLst>
  <p:sldSz cx="6480175" cy="8640763"/>
  <p:notesSz cx="6858000" cy="9144000"/>
  <p:defaultTextStyle>
    <a:defPPr>
      <a:defRPr lang="tr-TR"/>
    </a:defPPr>
    <a:lvl1pPr marL="0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1984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63969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295953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27936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59920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591906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23889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455873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1F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48" autoAdjust="0"/>
    <p:restoredTop sz="94660"/>
  </p:normalViewPr>
  <p:slideViewPr>
    <p:cSldViewPr snapToGrid="0">
      <p:cViewPr varScale="1">
        <p:scale>
          <a:sx n="92" d="100"/>
          <a:sy n="92" d="100"/>
        </p:scale>
        <p:origin x="328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F511F-32BA-4465-9855-45D4371CBEAB}" type="datetimeFigureOut">
              <a:rPr lang="tr-TR" smtClean="0"/>
              <a:t>21.03.2023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2A96C-3F57-424C-88E2-4AB4A553D3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4488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6013" y="1414125"/>
            <a:ext cx="5508149" cy="3008266"/>
          </a:xfrm>
        </p:spPr>
        <p:txBody>
          <a:bodyPr anchor="b"/>
          <a:lstStyle>
            <a:lvl1pPr algn="ctr">
              <a:defRPr sz="425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22" y="4538401"/>
            <a:ext cx="4860131" cy="2086184"/>
          </a:xfrm>
        </p:spPr>
        <p:txBody>
          <a:bodyPr/>
          <a:lstStyle>
            <a:lvl1pPr marL="0" indent="0" algn="ctr">
              <a:buNone/>
              <a:defRPr sz="1701"/>
            </a:lvl1pPr>
            <a:lvl2pPr marL="324018" indent="0" algn="ctr">
              <a:buNone/>
              <a:defRPr sz="1417"/>
            </a:lvl2pPr>
            <a:lvl3pPr marL="648035" indent="0" algn="ctr">
              <a:buNone/>
              <a:defRPr sz="1276"/>
            </a:lvl3pPr>
            <a:lvl4pPr marL="972053" indent="0" algn="ctr">
              <a:buNone/>
              <a:defRPr sz="1134"/>
            </a:lvl4pPr>
            <a:lvl5pPr marL="1296071" indent="0" algn="ctr">
              <a:buNone/>
              <a:defRPr sz="1134"/>
            </a:lvl5pPr>
            <a:lvl6pPr marL="1620088" indent="0" algn="ctr">
              <a:buNone/>
              <a:defRPr sz="1134"/>
            </a:lvl6pPr>
            <a:lvl7pPr marL="1944106" indent="0" algn="ctr">
              <a:buNone/>
              <a:defRPr sz="1134"/>
            </a:lvl7pPr>
            <a:lvl8pPr marL="2268123" indent="0" algn="ctr">
              <a:buNone/>
              <a:defRPr sz="1134"/>
            </a:lvl8pPr>
            <a:lvl9pPr marL="2592141" indent="0" algn="ctr">
              <a:buNone/>
              <a:defRPr sz="1134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21.03.2023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9414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21.03.2023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5121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37375" y="460041"/>
            <a:ext cx="1397288" cy="732264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5512" y="460041"/>
            <a:ext cx="4110861" cy="732264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21.03.2023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523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21.03.2023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10930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137" y="2154193"/>
            <a:ext cx="5589151" cy="3594317"/>
          </a:xfrm>
        </p:spPr>
        <p:txBody>
          <a:bodyPr anchor="b"/>
          <a:lstStyle>
            <a:lvl1pPr>
              <a:defRPr sz="425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137" y="5782513"/>
            <a:ext cx="5589151" cy="1890166"/>
          </a:xfrm>
        </p:spPr>
        <p:txBody>
          <a:bodyPr/>
          <a:lstStyle>
            <a:lvl1pPr marL="0" indent="0">
              <a:buNone/>
              <a:defRPr sz="1701">
                <a:solidFill>
                  <a:schemeClr val="tx1"/>
                </a:solidFill>
              </a:defRPr>
            </a:lvl1pPr>
            <a:lvl2pPr marL="324018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2pPr>
            <a:lvl3pPr marL="648035" indent="0">
              <a:buNone/>
              <a:defRPr sz="1276">
                <a:solidFill>
                  <a:schemeClr val="tx1">
                    <a:tint val="75000"/>
                  </a:schemeClr>
                </a:solidFill>
              </a:defRPr>
            </a:lvl3pPr>
            <a:lvl4pPr marL="97205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4pPr>
            <a:lvl5pPr marL="129607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5pPr>
            <a:lvl6pPr marL="1620088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6pPr>
            <a:lvl7pPr marL="1944106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7pPr>
            <a:lvl8pPr marL="226812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8pPr>
            <a:lvl9pPr marL="259214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21.03.2023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2487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5512" y="2300203"/>
            <a:ext cx="2754074" cy="54824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0589" y="2300203"/>
            <a:ext cx="2754074" cy="54824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21.03.2023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4273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460043"/>
            <a:ext cx="5589151" cy="16701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357" y="2118188"/>
            <a:ext cx="2741417" cy="1038091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357" y="3156278"/>
            <a:ext cx="2741417" cy="46424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0589" y="2118188"/>
            <a:ext cx="2754918" cy="1038091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0589" y="3156278"/>
            <a:ext cx="2754918" cy="46424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21.03.2023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6535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21.03.2023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2313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21.03.2023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3410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576051"/>
            <a:ext cx="2090025" cy="2016178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4918" y="1244112"/>
            <a:ext cx="3280589" cy="6140542"/>
          </a:xfrm>
        </p:spPr>
        <p:txBody>
          <a:bodyPr/>
          <a:lstStyle>
            <a:lvl1pPr>
              <a:defRPr sz="2268"/>
            </a:lvl1pPr>
            <a:lvl2pPr>
              <a:defRPr sz="1984"/>
            </a:lvl2pPr>
            <a:lvl3pPr>
              <a:defRPr sz="1701"/>
            </a:lvl3pPr>
            <a:lvl4pPr>
              <a:defRPr sz="1417"/>
            </a:lvl4pPr>
            <a:lvl5pPr>
              <a:defRPr sz="1417"/>
            </a:lvl5pPr>
            <a:lvl6pPr>
              <a:defRPr sz="1417"/>
            </a:lvl6pPr>
            <a:lvl7pPr>
              <a:defRPr sz="1417"/>
            </a:lvl7pPr>
            <a:lvl8pPr>
              <a:defRPr sz="1417"/>
            </a:lvl8pPr>
            <a:lvl9pPr>
              <a:defRPr sz="141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2592229"/>
            <a:ext cx="2090025" cy="4802425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21.03.2023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2420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576051"/>
            <a:ext cx="2090025" cy="2016178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54918" y="1244112"/>
            <a:ext cx="3280589" cy="6140542"/>
          </a:xfrm>
        </p:spPr>
        <p:txBody>
          <a:bodyPr anchor="t"/>
          <a:lstStyle>
            <a:lvl1pPr marL="0" indent="0">
              <a:buNone/>
              <a:defRPr sz="2268"/>
            </a:lvl1pPr>
            <a:lvl2pPr marL="324018" indent="0">
              <a:buNone/>
              <a:defRPr sz="1984"/>
            </a:lvl2pPr>
            <a:lvl3pPr marL="648035" indent="0">
              <a:buNone/>
              <a:defRPr sz="1701"/>
            </a:lvl3pPr>
            <a:lvl4pPr marL="972053" indent="0">
              <a:buNone/>
              <a:defRPr sz="1417"/>
            </a:lvl4pPr>
            <a:lvl5pPr marL="1296071" indent="0">
              <a:buNone/>
              <a:defRPr sz="1417"/>
            </a:lvl5pPr>
            <a:lvl6pPr marL="1620088" indent="0">
              <a:buNone/>
              <a:defRPr sz="1417"/>
            </a:lvl6pPr>
            <a:lvl7pPr marL="1944106" indent="0">
              <a:buNone/>
              <a:defRPr sz="1417"/>
            </a:lvl7pPr>
            <a:lvl8pPr marL="2268123" indent="0">
              <a:buNone/>
              <a:defRPr sz="1417"/>
            </a:lvl8pPr>
            <a:lvl9pPr marL="2592141" indent="0">
              <a:buNone/>
              <a:defRPr sz="141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2592229"/>
            <a:ext cx="2090025" cy="4802425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21.03.2023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749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5512" y="460043"/>
            <a:ext cx="5589151" cy="1670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5512" y="2300203"/>
            <a:ext cx="5589151" cy="54824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5512" y="8008709"/>
            <a:ext cx="145803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83847-1405-43BC-A195-4BE90AA64533}" type="datetimeFigureOut">
              <a:rPr lang="tr-TR" smtClean="0"/>
              <a:t>21.03.2023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46558" y="8008709"/>
            <a:ext cx="218705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6624" y="8008709"/>
            <a:ext cx="145803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735"/>
            <a:ext cx="6480175" cy="8658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888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defTabSz="648035" rtl="0" eaLnBrk="1" latinLnBrk="0" hangingPunct="1">
        <a:lnSpc>
          <a:spcPct val="90000"/>
        </a:lnSpc>
        <a:spcBef>
          <a:spcPct val="0"/>
        </a:spcBef>
        <a:buNone/>
        <a:defRPr sz="31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09" indent="-162009" algn="l" defTabSz="648035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486026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10044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134062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458079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782097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2106115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430132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754150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1pPr>
      <a:lvl2pPr marL="324018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2pPr>
      <a:lvl3pPr marL="648035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3pPr>
      <a:lvl4pPr marL="972053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296071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620088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1944106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268123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592141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35182" y="1654414"/>
            <a:ext cx="10079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100" b="1" dirty="0" smtClean="0">
                <a:solidFill>
                  <a:srgbClr val="DD1F26"/>
                </a:solidFill>
                <a:latin typeface="Myriad Pro" panose="020B0503030403020204" pitchFamily="34" charset="0"/>
              </a:rPr>
              <a:t>TORONTO</a:t>
            </a:r>
            <a:endParaRPr lang="tr-TR" sz="1100" b="1" dirty="0">
              <a:solidFill>
                <a:srgbClr val="DD1F26"/>
              </a:solidFill>
              <a:latin typeface="Myriad Pro" panose="020B0503030403020204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93742" y="1828800"/>
            <a:ext cx="5137079" cy="270164"/>
          </a:xfrm>
        </p:spPr>
        <p:txBody>
          <a:bodyPr>
            <a:noAutofit/>
          </a:bodyPr>
          <a:lstStyle/>
          <a:p>
            <a:pPr algn="ctr"/>
            <a:r>
              <a:rPr lang="en-US" sz="2200" b="1" dirty="0">
                <a:solidFill>
                  <a:srgbClr val="DD1F26"/>
                </a:solidFill>
                <a:latin typeface="Arial Black" panose="020B0A04020102020204" pitchFamily="34" charset="0"/>
              </a:rPr>
              <a:t>DUYURU</a:t>
            </a:r>
            <a:endParaRPr lang="tr-TR" sz="2200" b="1" dirty="0">
              <a:solidFill>
                <a:srgbClr val="DD1F26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4691" y="2098964"/>
            <a:ext cx="6192981" cy="547601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Kıymetli Vatandaşlarımız,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Yurtiçinde 14 Mayıs 2023 tarihinde ilk turu düzenlenecek Cumhurbaşkanı Seçimi ve 28</a:t>
            </a:r>
            <a:r>
              <a:rPr lang="tr-T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Dönem </a:t>
            </a:r>
            <a:r>
              <a:rPr lang="tr-T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Milletvekili Genel Seçimi için Yüksek Seçim Kurulu'nun kararları çerçevesinde </a:t>
            </a:r>
            <a:r>
              <a:rPr lang="tr-T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Yurt </a:t>
            </a:r>
            <a:r>
              <a:rPr lang="tr-T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Dışı Seçmen </a:t>
            </a:r>
            <a:r>
              <a:rPr lang="tr-TR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Kütüğü’ne</a:t>
            </a:r>
            <a:r>
              <a:rPr lang="tr-T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kayıtlı vatandaşlarımız, seçimlerin ilk turu için 27 Nisan-9 </a:t>
            </a:r>
            <a:r>
              <a:rPr lang="tr-T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Mayıs 2023 </a:t>
            </a:r>
            <a:r>
              <a:rPr lang="tr-T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tarihlerinde Dış Temsilciliklerimizde, 27 Nisan-14 Mayıs 2023 tarihlerinde ise </a:t>
            </a:r>
            <a:r>
              <a:rPr lang="tr-T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gümrük kapılarında </a:t>
            </a:r>
            <a:r>
              <a:rPr lang="tr-T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oy kullanabileceklerdir</a:t>
            </a:r>
            <a:r>
              <a:rPr lang="tr-T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Cumhurbaşkanı Seçiminin ikinci tur oylamaya kalması durumunda, Yurt Dışı </a:t>
            </a:r>
            <a:r>
              <a:rPr lang="tr-T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Seçmen </a:t>
            </a:r>
            <a:r>
              <a:rPr lang="tr-TR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Kütüğü’ne</a:t>
            </a:r>
            <a:r>
              <a:rPr lang="tr-T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kayıtlı vatandaşlarımız, 20-24 Mayıs 2023 tarihlerinde Dış </a:t>
            </a:r>
            <a:r>
              <a:rPr lang="tr-T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Temsilciliklerimizde, 20-28 </a:t>
            </a:r>
            <a:r>
              <a:rPr lang="tr-T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Mayıs 2023 tarihlerinde ise gümrük kapılarında oy kullanabileceklerdir.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kapsamda, vatandaşlarımız Başkonsolosluğumuz tarafından “10 </a:t>
            </a:r>
            <a:r>
              <a:rPr lang="tr-TR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Lower</a:t>
            </a:r>
            <a:r>
              <a:rPr lang="tr-T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Spadina</a:t>
            </a:r>
            <a:r>
              <a:rPr lang="tr-T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Suite 300, Toronto, ON, M5V </a:t>
            </a:r>
            <a:r>
              <a:rPr lang="tr-T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2Z2</a:t>
            </a:r>
            <a:r>
              <a:rPr lang="tr-TR" sz="11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Canada” </a:t>
            </a:r>
            <a:r>
              <a:rPr lang="tr-T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adresli kançılaryamızda kurulacak olan sandıklarda 29 Nisan-7 Mayıs 2023 tarihleri arasında, seçimlerin ikinci tura kalması halinde ise 20-24 Mayıs 2023 tarihleri arasında oy kullanabileceklerdir.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Yurtdışı </a:t>
            </a:r>
            <a:r>
              <a:rPr lang="tr-T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Seçmen </a:t>
            </a:r>
            <a:r>
              <a:rPr lang="tr-TR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Kütüğü’ne</a:t>
            </a:r>
            <a:r>
              <a:rPr lang="tr-T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kayıtlı vatandaşlarımızın sandık kurulan istedikleri herhangi </a:t>
            </a:r>
            <a:r>
              <a:rPr lang="tr-T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Temsilciliğimizde </a:t>
            </a:r>
            <a:r>
              <a:rPr lang="tr-T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gümrük kapılarında oy kullanmaları mümkün olacaktır.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Yurt </a:t>
            </a:r>
            <a:r>
              <a:rPr lang="tr-T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dışında yaşayan ve seçmen niteliğini taşıyan Türk vatandaşlarının Yurt Dışı </a:t>
            </a:r>
            <a:r>
              <a:rPr lang="tr-T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Seçmen Kütüğündeki </a:t>
            </a:r>
            <a:r>
              <a:rPr lang="tr-T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kayıtları, Seçmen Kütüğü Genel Müdürlüğü’nce www.ysk.gov.tr adresinde </a:t>
            </a:r>
            <a:r>
              <a:rPr lang="tr-T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 Mart </a:t>
            </a:r>
            <a:r>
              <a:rPr lang="tr-T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 tarihi itibarıyla ilan edilmiş olup, yurt dışında ikamet etmekle birlikte, Yurt </a:t>
            </a:r>
            <a:r>
              <a:rPr lang="tr-T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Dışı Seçmen </a:t>
            </a:r>
            <a:r>
              <a:rPr lang="tr-TR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Kütüğü'nde</a:t>
            </a:r>
            <a:r>
              <a:rPr lang="tr-T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kaydı bulunmayan vatandaşlarımızın, 2 Nisan 2023 Pazar günü </a:t>
            </a:r>
            <a:r>
              <a:rPr lang="tr-T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Türkiye saatiyle </a:t>
            </a:r>
            <a:r>
              <a:rPr lang="tr-T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17:00’ye kadar olan itiraz süresi içinde Dış Temsilciliklerimize başvurarak </a:t>
            </a:r>
            <a:r>
              <a:rPr lang="tr-T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adres beyanında </a:t>
            </a:r>
            <a:r>
              <a:rPr lang="tr-T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bulunmaları gerekmektedir.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sürece yardımcı olmak amacıyla, </a:t>
            </a:r>
            <a:r>
              <a:rPr lang="tr-T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Başkonsolosluğumuz bu hafta sonunda olduğu gibi, önümüzdeki </a:t>
            </a:r>
            <a:r>
              <a:rPr lang="tr-T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iki hafta sonunda </a:t>
            </a:r>
            <a:r>
              <a:rPr lang="tr-T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(25-26 </a:t>
            </a:r>
            <a:r>
              <a:rPr lang="tr-T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Mart ve 1 Nisan’da </a:t>
            </a:r>
            <a:r>
              <a:rPr lang="tr-T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09:00-13:00</a:t>
            </a:r>
            <a:r>
              <a:rPr lang="tr-T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 Nisan günü 08:00-09:30) hizmet verecektir. </a:t>
            </a:r>
            <a:endParaRPr lang="tr-TR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Vatandaşlarımızın </a:t>
            </a:r>
            <a:r>
              <a:rPr lang="tr-T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seçimlere ilişkin soruları için 7/24 olarak Türkçe hizmet veren “+90 444 </a:t>
            </a:r>
            <a:r>
              <a:rPr lang="tr-T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9 975</a:t>
            </a:r>
            <a:r>
              <a:rPr lang="tr-T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(bazı ülkelerden +90 312 alan kodu tuşlanmaktadır) telefon numaralı “YSK </a:t>
            </a:r>
            <a:r>
              <a:rPr lang="tr-T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Çağrı </a:t>
            </a:r>
            <a:r>
              <a:rPr lang="tr-TR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Merkezi”ne</a:t>
            </a:r>
            <a:r>
              <a:rPr lang="tr-T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başvurmaları mümkündür.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tr-T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tr-T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05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8332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153</TotalTime>
  <Words>293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Myriad Pro</vt:lpstr>
      <vt:lpstr>Times New Roman</vt:lpstr>
      <vt:lpstr>Office Theme</vt:lpstr>
      <vt:lpstr>DUYURU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T.C. VİLNİUS BÜYÜKELÇİLİĞİ KONSOLOSLUK DUYURUSU (2023/3)</dc:title>
  <dc:creator>GÖRSEL</dc:creator>
  <cp:lastModifiedBy>Sinem Mingan</cp:lastModifiedBy>
  <cp:revision>35</cp:revision>
  <dcterms:created xsi:type="dcterms:W3CDTF">2023-03-13T06:47:26Z</dcterms:created>
  <dcterms:modified xsi:type="dcterms:W3CDTF">2023-03-21T20:19:20Z</dcterms:modified>
</cp:coreProperties>
</file>